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tags/tag1.xml" ContentType="application/vnd.openxmlformats-officedocument.presentationml.tags+xml"/>
  <Override PartName="/ppt/tags/tag3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4" r:id="rId3"/>
  </p:sldIdLst>
  <p:sldSz cx="9601200" cy="12801600" type="A3"/>
  <p:notesSz cx="6808788" cy="9940925"/>
  <p:custDataLst>
    <p:tags r:id="rId4"/>
  </p:custDataLst>
  <p:defaultTextStyle>
    <a:defPPr>
      <a:defRPr lang="en-US"/>
    </a:defPPr>
    <a:lvl1pPr marL="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2" userDrawn="1">
          <p15:clr>
            <a:srgbClr val="A4A3A4"/>
          </p15:clr>
        </p15:guide>
        <p15:guide id="2" pos="302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B9AF"/>
    <a:srgbClr val="FBF24F"/>
    <a:srgbClr val="00B0F0"/>
    <a:srgbClr val="B7DEE8"/>
    <a:srgbClr val="F2F2F2"/>
    <a:srgbClr val="FEFBEC"/>
    <a:srgbClr val="DBEEF4"/>
    <a:srgbClr val="93C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532" autoAdjust="0"/>
    <p:restoredTop sz="94660"/>
  </p:normalViewPr>
  <p:slideViewPr>
    <p:cSldViewPr>
      <p:cViewPr varScale="1">
        <p:scale>
          <a:sx n="43" d="100"/>
          <a:sy n="43" d="100"/>
        </p:scale>
        <p:origin x="2184" y="48"/>
      </p:cViewPr>
      <p:guideLst>
        <p:guide orient="horz" pos="4032"/>
        <p:guide pos="302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3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tags" Target="tags/tag1.xml"/><Relationship Id="rId9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3976799"/>
            <a:ext cx="8161020" cy="274404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180" y="7254240"/>
            <a:ext cx="6720840" cy="32715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6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7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B501A-91DA-4CD0-B5F0-F8819C3ED386}" type="datetimeFigureOut">
              <a:rPr lang="en-GB" smtClean="0"/>
              <a:t>23/09/2022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314AE-483F-4C83-BC8F-F2DEC04182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75699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B501A-91DA-4CD0-B5F0-F8819C3ED386}" type="datetimeFigureOut">
              <a:rPr lang="en-GB" smtClean="0"/>
              <a:t>23/09/2022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314AE-483F-4C83-BC8F-F2DEC04182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427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429" y="8226215"/>
            <a:ext cx="8161020" cy="2542540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429" y="5425869"/>
            <a:ext cx="8161020" cy="2800349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8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76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5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52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61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70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B501A-91DA-4CD0-B5F0-F8819C3ED386}" type="datetimeFigureOut">
              <a:rPr lang="en-GB" smtClean="0"/>
              <a:t>23/09/2022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314AE-483F-4C83-BC8F-F2DEC04182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7131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1753" y="4181267"/>
            <a:ext cx="5969079" cy="11829627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0850" y="4181267"/>
            <a:ext cx="5969080" cy="11829627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B501A-91DA-4CD0-B5F0-F8819C3ED386}" type="datetimeFigureOut">
              <a:rPr lang="en-GB" smtClean="0"/>
              <a:t>23/09/2022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314AE-483F-4C83-BC8F-F2DEC04182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0978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512657"/>
            <a:ext cx="8641080" cy="2133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2" y="2865546"/>
            <a:ext cx="4242197" cy="1194223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8" indent="0">
              <a:buNone/>
              <a:defRPr sz="2800" b="1"/>
            </a:lvl2pPr>
            <a:lvl3pPr marL="1280176" indent="0">
              <a:buNone/>
              <a:defRPr sz="2500" b="1"/>
            </a:lvl3pPr>
            <a:lvl4pPr marL="1920264" indent="0">
              <a:buNone/>
              <a:defRPr sz="2200" b="1"/>
            </a:lvl4pPr>
            <a:lvl5pPr marL="2560352" indent="0">
              <a:buNone/>
              <a:defRPr sz="2200" b="1"/>
            </a:lvl5pPr>
            <a:lvl6pPr marL="3200440" indent="0">
              <a:buNone/>
              <a:defRPr sz="2200" b="1"/>
            </a:lvl6pPr>
            <a:lvl7pPr marL="3840528" indent="0">
              <a:buNone/>
              <a:defRPr sz="2200" b="1"/>
            </a:lvl7pPr>
            <a:lvl8pPr marL="4480616" indent="0">
              <a:buNone/>
              <a:defRPr sz="2200" b="1"/>
            </a:lvl8pPr>
            <a:lvl9pPr marL="5120704" indent="0">
              <a:buNone/>
              <a:defRPr sz="2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2" y="4059769"/>
            <a:ext cx="4242197" cy="7375737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7277" y="2865546"/>
            <a:ext cx="4243864" cy="1194223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8" indent="0">
              <a:buNone/>
              <a:defRPr sz="2800" b="1"/>
            </a:lvl2pPr>
            <a:lvl3pPr marL="1280176" indent="0">
              <a:buNone/>
              <a:defRPr sz="2500" b="1"/>
            </a:lvl3pPr>
            <a:lvl4pPr marL="1920264" indent="0">
              <a:buNone/>
              <a:defRPr sz="2200" b="1"/>
            </a:lvl4pPr>
            <a:lvl5pPr marL="2560352" indent="0">
              <a:buNone/>
              <a:defRPr sz="2200" b="1"/>
            </a:lvl5pPr>
            <a:lvl6pPr marL="3200440" indent="0">
              <a:buNone/>
              <a:defRPr sz="2200" b="1"/>
            </a:lvl6pPr>
            <a:lvl7pPr marL="3840528" indent="0">
              <a:buNone/>
              <a:defRPr sz="2200" b="1"/>
            </a:lvl7pPr>
            <a:lvl8pPr marL="4480616" indent="0">
              <a:buNone/>
              <a:defRPr sz="2200" b="1"/>
            </a:lvl8pPr>
            <a:lvl9pPr marL="5120704" indent="0">
              <a:buNone/>
              <a:defRPr sz="2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7277" y="4059769"/>
            <a:ext cx="4243864" cy="7375737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B501A-91DA-4CD0-B5F0-F8819C3ED386}" type="datetimeFigureOut">
              <a:rPr lang="en-GB" smtClean="0"/>
              <a:t>23/09/2022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314AE-483F-4C83-BC8F-F2DEC04182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338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B501A-91DA-4CD0-B5F0-F8819C3ED386}" type="datetimeFigureOut">
              <a:rPr lang="en-GB" smtClean="0"/>
              <a:t>23/09/2022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314AE-483F-4C83-BC8F-F2DEC04182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31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B501A-91DA-4CD0-B5F0-F8819C3ED386}" type="datetimeFigureOut">
              <a:rPr lang="en-GB" smtClean="0"/>
              <a:t>23/09/2022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314AE-483F-4C83-BC8F-F2DEC04182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4686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3" y="509693"/>
            <a:ext cx="3158729" cy="216916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53802" y="509698"/>
            <a:ext cx="5367338" cy="10925811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0063" y="2678858"/>
            <a:ext cx="3158729" cy="8756651"/>
          </a:xfrm>
        </p:spPr>
        <p:txBody>
          <a:bodyPr/>
          <a:lstStyle>
            <a:lvl1pPr marL="0" indent="0">
              <a:buNone/>
              <a:defRPr sz="2000"/>
            </a:lvl1pPr>
            <a:lvl2pPr marL="640088" indent="0">
              <a:buNone/>
              <a:defRPr sz="1700"/>
            </a:lvl2pPr>
            <a:lvl3pPr marL="1280176" indent="0">
              <a:buNone/>
              <a:defRPr sz="1400"/>
            </a:lvl3pPr>
            <a:lvl4pPr marL="1920264" indent="0">
              <a:buNone/>
              <a:defRPr sz="1300"/>
            </a:lvl4pPr>
            <a:lvl5pPr marL="2560352" indent="0">
              <a:buNone/>
              <a:defRPr sz="1300"/>
            </a:lvl5pPr>
            <a:lvl6pPr marL="3200440" indent="0">
              <a:buNone/>
              <a:defRPr sz="1300"/>
            </a:lvl6pPr>
            <a:lvl7pPr marL="3840528" indent="0">
              <a:buNone/>
              <a:defRPr sz="1300"/>
            </a:lvl7pPr>
            <a:lvl8pPr marL="4480616" indent="0">
              <a:buNone/>
              <a:defRPr sz="1300"/>
            </a:lvl8pPr>
            <a:lvl9pPr marL="5120704" indent="0">
              <a:buNone/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B501A-91DA-4CD0-B5F0-F8819C3ED386}" type="datetimeFigureOut">
              <a:rPr lang="en-GB" smtClean="0"/>
              <a:t>23/09/2022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314AE-483F-4C83-BC8F-F2DEC04182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86278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1902" y="8961124"/>
            <a:ext cx="5760720" cy="1057911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81902" y="1143847"/>
            <a:ext cx="5760720" cy="7680960"/>
          </a:xfrm>
        </p:spPr>
        <p:txBody>
          <a:bodyPr/>
          <a:lstStyle>
            <a:lvl1pPr marL="0" indent="0">
              <a:buNone/>
              <a:defRPr sz="4500"/>
            </a:lvl1pPr>
            <a:lvl2pPr marL="640088" indent="0">
              <a:buNone/>
              <a:defRPr sz="3900"/>
            </a:lvl2pPr>
            <a:lvl3pPr marL="1280176" indent="0">
              <a:buNone/>
              <a:defRPr sz="3400"/>
            </a:lvl3pPr>
            <a:lvl4pPr marL="1920264" indent="0">
              <a:buNone/>
              <a:defRPr sz="2800"/>
            </a:lvl4pPr>
            <a:lvl5pPr marL="2560352" indent="0">
              <a:buNone/>
              <a:defRPr sz="2800"/>
            </a:lvl5pPr>
            <a:lvl6pPr marL="3200440" indent="0">
              <a:buNone/>
              <a:defRPr sz="2800"/>
            </a:lvl6pPr>
            <a:lvl7pPr marL="3840528" indent="0">
              <a:buNone/>
              <a:defRPr sz="2800"/>
            </a:lvl7pPr>
            <a:lvl8pPr marL="4480616" indent="0">
              <a:buNone/>
              <a:defRPr sz="2800"/>
            </a:lvl8pPr>
            <a:lvl9pPr marL="5120704" indent="0">
              <a:buNone/>
              <a:defRPr sz="28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81902" y="10019035"/>
            <a:ext cx="5760720" cy="1502409"/>
          </a:xfrm>
        </p:spPr>
        <p:txBody>
          <a:bodyPr/>
          <a:lstStyle>
            <a:lvl1pPr marL="0" indent="0">
              <a:buNone/>
              <a:defRPr sz="2000"/>
            </a:lvl1pPr>
            <a:lvl2pPr marL="640088" indent="0">
              <a:buNone/>
              <a:defRPr sz="1700"/>
            </a:lvl2pPr>
            <a:lvl3pPr marL="1280176" indent="0">
              <a:buNone/>
              <a:defRPr sz="1400"/>
            </a:lvl3pPr>
            <a:lvl4pPr marL="1920264" indent="0">
              <a:buNone/>
              <a:defRPr sz="1300"/>
            </a:lvl4pPr>
            <a:lvl5pPr marL="2560352" indent="0">
              <a:buNone/>
              <a:defRPr sz="1300"/>
            </a:lvl5pPr>
            <a:lvl6pPr marL="3200440" indent="0">
              <a:buNone/>
              <a:defRPr sz="1300"/>
            </a:lvl6pPr>
            <a:lvl7pPr marL="3840528" indent="0">
              <a:buNone/>
              <a:defRPr sz="1300"/>
            </a:lvl7pPr>
            <a:lvl8pPr marL="4480616" indent="0">
              <a:buNone/>
              <a:defRPr sz="1300"/>
            </a:lvl8pPr>
            <a:lvl9pPr marL="5120704" indent="0">
              <a:buNone/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B501A-91DA-4CD0-B5F0-F8819C3ED386}" type="datetimeFigureOut">
              <a:rPr lang="en-GB" smtClean="0"/>
              <a:t>23/09/2022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314AE-483F-4C83-BC8F-F2DEC04182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0615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B501A-91DA-4CD0-B5F0-F8819C3ED386}" type="datetimeFigureOut">
              <a:rPr lang="en-GB" smtClean="0"/>
              <a:t>23/09/2022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314AE-483F-4C83-BC8F-F2DEC04182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923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46221" y="717127"/>
            <a:ext cx="3023711" cy="1529376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1752" y="717127"/>
            <a:ext cx="8914448" cy="1529376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B501A-91DA-4CD0-B5F0-F8819C3ED386}" type="datetimeFigureOut">
              <a:rPr lang="en-GB" smtClean="0"/>
              <a:t>23/09/2022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314AE-483F-4C83-BC8F-F2DEC04182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4401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0060" y="512657"/>
            <a:ext cx="8641080" cy="21336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" y="2987041"/>
            <a:ext cx="8641080" cy="8448464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0060" y="11865192"/>
            <a:ext cx="2240280" cy="681567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0B501A-91DA-4CD0-B5F0-F8819C3ED386}" type="datetimeFigureOut">
              <a:rPr lang="en-GB" smtClean="0"/>
              <a:t>23/09/2022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0410" y="11865192"/>
            <a:ext cx="3040380" cy="681567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80860" y="11865192"/>
            <a:ext cx="2240280" cy="681567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314AE-483F-4C83-BC8F-F2DEC04182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7565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0176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6" indent="-480066" algn="l" defTabSz="1280176" rtl="0" eaLnBrk="1" latinLnBrk="0" hangingPunct="1">
        <a:spcBef>
          <a:spcPct val="20000"/>
        </a:spcBef>
        <a:buFont typeface="Arial" panose="020B0604020202020204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43" indent="-400055" algn="l" defTabSz="1280176" rtl="0" eaLnBrk="1" latinLnBrk="0" hangingPunct="1">
        <a:spcBef>
          <a:spcPct val="20000"/>
        </a:spcBef>
        <a:buFont typeface="Arial" panose="020B0604020202020204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20" indent="-320044" algn="l" defTabSz="1280176" rtl="0" eaLnBrk="1" latinLnBrk="0" hangingPunct="1">
        <a:spcBef>
          <a:spcPct val="20000"/>
        </a:spcBef>
        <a:buFont typeface="Arial" panose="020B0604020202020204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308" indent="-320044" algn="l" defTabSz="1280176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96" indent="-320044" algn="l" defTabSz="1280176" rtl="0" eaLnBrk="1" latinLnBrk="0" hangingPunct="1">
        <a:spcBef>
          <a:spcPct val="20000"/>
        </a:spcBef>
        <a:buFont typeface="Arial" panose="020B0604020202020204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84" indent="-320044" algn="l" defTabSz="1280176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72" indent="-320044" algn="l" defTabSz="1280176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60" indent="-320044" algn="l" defTabSz="1280176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748" indent="-320044" algn="l" defTabSz="1280176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7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8" algn="l" defTabSz="128017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76" algn="l" defTabSz="128017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64" algn="l" defTabSz="128017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52" algn="l" defTabSz="128017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40" algn="l" defTabSz="128017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528" algn="l" defTabSz="128017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616" algn="l" defTabSz="128017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704" algn="l" defTabSz="128017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image" Target="../media/image4.svg"/><Relationship Id="rId11" Type="http://schemas.openxmlformats.org/officeDocument/2006/relationships/image" Target="../media/image9.sv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13" Type="http://schemas.openxmlformats.org/officeDocument/2006/relationships/image" Target="../media/image9.svg"/><Relationship Id="rId3" Type="http://schemas.openxmlformats.org/officeDocument/2006/relationships/hyperlink" Target="mailto:gareth.drake@gosh.nhs.uk" TargetMode="External"/><Relationship Id="rId7" Type="http://schemas.openxmlformats.org/officeDocument/2006/relationships/image" Target="../media/image3.png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6" Type="http://schemas.openxmlformats.org/officeDocument/2006/relationships/image" Target="../media/image2.png"/><Relationship Id="rId11" Type="http://schemas.openxmlformats.org/officeDocument/2006/relationships/image" Target="../media/image7.svg"/><Relationship Id="rId5" Type="http://schemas.openxmlformats.org/officeDocument/2006/relationships/image" Target="../media/image1.png"/><Relationship Id="rId15" Type="http://schemas.openxmlformats.org/officeDocument/2006/relationships/image" Target="../media/image11.svg"/><Relationship Id="rId10" Type="http://schemas.openxmlformats.org/officeDocument/2006/relationships/image" Target="../media/image6.png"/><Relationship Id="rId4" Type="http://schemas.openxmlformats.org/officeDocument/2006/relationships/hyperlink" Target="mailto:simulation@gosh.nhs.uk" TargetMode="External"/><Relationship Id="rId9" Type="http://schemas.openxmlformats.org/officeDocument/2006/relationships/image" Target="../media/image5.png"/><Relationship Id="rId1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615314" cy="466746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IMAGE</a:t>
            </a:r>
          </a:p>
        </p:txBody>
      </p:sp>
      <p:sp>
        <p:nvSpPr>
          <p:cNvPr id="267" name="Rectangle 127"/>
          <p:cNvSpPr/>
          <p:nvPr/>
        </p:nvSpPr>
        <p:spPr>
          <a:xfrm rot="16200000">
            <a:off x="-1600200" y="1593142"/>
            <a:ext cx="12801600" cy="9615316"/>
          </a:xfrm>
          <a:prstGeom prst="rect">
            <a:avLst/>
          </a:prstGeom>
          <a:solidFill>
            <a:srgbClr val="01B9A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457206">
              <a:defRPr/>
            </a:pPr>
            <a:endParaRPr lang="en-GB" sz="1800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ADF98C6-7B93-4AFD-9505-96692D9A93F4}"/>
              </a:ext>
            </a:extLst>
          </p:cNvPr>
          <p:cNvSpPr txBox="1"/>
          <p:nvPr/>
        </p:nvSpPr>
        <p:spPr>
          <a:xfrm>
            <a:off x="204440" y="6916170"/>
            <a:ext cx="9138354" cy="1464231"/>
          </a:xfrm>
          <a:prstGeom prst="roundRect">
            <a:avLst/>
          </a:prstGeom>
          <a:noFill/>
          <a:ln w="28575">
            <a:solidFill>
              <a:srgbClr val="FBF24F"/>
            </a:solidFill>
          </a:ln>
        </p:spPr>
        <p:txBody>
          <a:bodyPr wrap="square" rtlCol="0">
            <a:spAutoFit/>
          </a:bodyPr>
          <a:lstStyle/>
          <a:p>
            <a:endParaRPr lang="en-GB" sz="800" dirty="0">
              <a:solidFill>
                <a:srgbClr val="FBF24F"/>
              </a:solidFill>
            </a:endParaRPr>
          </a:p>
          <a:p>
            <a:pPr marL="342905" indent="-342905">
              <a:buFont typeface="Courier New" panose="02070309020205020404" pitchFamily="49" charset="0"/>
              <a:buChar char="o"/>
            </a:pPr>
            <a:r>
              <a:rPr lang="en-GB" sz="1800" dirty="0">
                <a:solidFill>
                  <a:schemeClr val="bg1"/>
                </a:solidFill>
              </a:rPr>
              <a:t>Be particularly curious about frames or beliefs behind any negative attitudes to sim before attempting to reassure candidates </a:t>
            </a:r>
          </a:p>
          <a:p>
            <a:pPr marL="342905" indent="-342905">
              <a:buFont typeface="Courier New" panose="02070309020205020404" pitchFamily="49" charset="0"/>
              <a:buChar char="o"/>
            </a:pPr>
            <a:r>
              <a:rPr lang="en-GB" sz="1800" dirty="0">
                <a:solidFill>
                  <a:srgbClr val="FBF24F"/>
                </a:solidFill>
              </a:rPr>
              <a:t>Remain aware of the impact of learners challenges or anxieties on yourself and your capacity to uphold your stance </a:t>
            </a:r>
          </a:p>
        </p:txBody>
      </p:sp>
      <p:sp>
        <p:nvSpPr>
          <p:cNvPr id="2" name="Rectangle 1"/>
          <p:cNvSpPr/>
          <p:nvPr/>
        </p:nvSpPr>
        <p:spPr>
          <a:xfrm>
            <a:off x="357462" y="1780524"/>
            <a:ext cx="87295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FBF2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GOSH Pre-simulation Briefing Guide  </a:t>
            </a:r>
          </a:p>
          <a:p>
            <a:pPr>
              <a:lnSpc>
                <a:spcPct val="150000"/>
              </a:lnSpc>
            </a:pPr>
            <a:r>
              <a:rPr lang="en-GB" sz="2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Tips to create a psychologically safe learning environment</a:t>
            </a:r>
          </a:p>
        </p:txBody>
      </p:sp>
      <p:sp>
        <p:nvSpPr>
          <p:cNvPr id="7" name="Rectangle 6"/>
          <p:cNvSpPr/>
          <p:nvPr/>
        </p:nvSpPr>
        <p:spPr>
          <a:xfrm>
            <a:off x="-14113" y="1440691"/>
            <a:ext cx="9629427" cy="72010"/>
          </a:xfrm>
          <a:prstGeom prst="rect">
            <a:avLst/>
          </a:prstGeom>
          <a:solidFill>
            <a:srgbClr val="FBF2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89" name="Picture 288"/>
          <p:cNvPicPr>
            <a:picLocks noChangeAspect="1"/>
          </p:cNvPicPr>
          <p:nvPr/>
        </p:nvPicPr>
        <p:blipFill>
          <a:blip r:embed="rId3">
            <a:clrChange>
              <a:clrFrom>
                <a:srgbClr val="01B9AF"/>
              </a:clrFrom>
              <a:clrTo>
                <a:srgbClr val="01B9A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4427" y="470495"/>
            <a:ext cx="1833762" cy="75775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2516" y="470495"/>
            <a:ext cx="1999095" cy="75141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A033002-7FB2-4CDE-ADAF-A7843D6841F3}"/>
              </a:ext>
            </a:extLst>
          </p:cNvPr>
          <p:cNvSpPr txBox="1"/>
          <p:nvPr/>
        </p:nvSpPr>
        <p:spPr>
          <a:xfrm>
            <a:off x="197940" y="4738286"/>
            <a:ext cx="9144854" cy="1770698"/>
          </a:xfrm>
          <a:prstGeom prst="roundRect">
            <a:avLst/>
          </a:prstGeom>
          <a:noFill/>
          <a:ln w="28575">
            <a:solidFill>
              <a:srgbClr val="FBF24F"/>
            </a:solidFill>
          </a:ln>
        </p:spPr>
        <p:txBody>
          <a:bodyPr wrap="square" rtlCol="0">
            <a:spAutoFit/>
          </a:bodyPr>
          <a:lstStyle/>
          <a:p>
            <a:pPr marL="285753" indent="-285753">
              <a:buFont typeface="Courier New" panose="02070309020205020404" pitchFamily="49" charset="0"/>
              <a:buChar char="o"/>
            </a:pPr>
            <a:endParaRPr lang="en-GB" sz="800" dirty="0">
              <a:solidFill>
                <a:schemeClr val="bg1"/>
              </a:solidFill>
            </a:endParaRPr>
          </a:p>
          <a:p>
            <a:pPr marL="285753" indent="-285753">
              <a:buFont typeface="Courier New" panose="02070309020205020404" pitchFamily="49" charset="0"/>
              <a:buChar char="o"/>
            </a:pPr>
            <a:r>
              <a:rPr lang="en-GB" sz="1800" dirty="0">
                <a:solidFill>
                  <a:schemeClr val="bg1"/>
                </a:solidFill>
              </a:rPr>
              <a:t>Find a space with minimal disruption and arrange the room to include all learners</a:t>
            </a:r>
          </a:p>
          <a:p>
            <a:pPr marL="285753" indent="-285753">
              <a:buFont typeface="Courier New" panose="02070309020205020404" pitchFamily="49" charset="0"/>
              <a:buChar char="o"/>
            </a:pPr>
            <a:r>
              <a:rPr lang="en-GB" sz="1800" dirty="0">
                <a:solidFill>
                  <a:schemeClr val="bg1"/>
                </a:solidFill>
              </a:rPr>
              <a:t>Ensure all educators present to meet learners</a:t>
            </a:r>
          </a:p>
          <a:p>
            <a:pPr marL="285753" indent="-285753">
              <a:buFont typeface="Courier New" panose="02070309020205020404" pitchFamily="49" charset="0"/>
              <a:buChar char="o"/>
            </a:pPr>
            <a:r>
              <a:rPr lang="en-GB" sz="1800" dirty="0">
                <a:solidFill>
                  <a:schemeClr val="bg1"/>
                </a:solidFill>
              </a:rPr>
              <a:t>Share the logistical plan for the session (e.g. timeline, breaks) </a:t>
            </a:r>
          </a:p>
          <a:p>
            <a:pPr marL="285753" indent="-285753">
              <a:buFont typeface="Courier New" panose="02070309020205020404" pitchFamily="49" charset="0"/>
              <a:buChar char="o"/>
            </a:pPr>
            <a:r>
              <a:rPr lang="en-GB" sz="1800" dirty="0">
                <a:solidFill>
                  <a:schemeClr val="bg1"/>
                </a:solidFill>
              </a:rPr>
              <a:t>Orientate learners to the simulation environment (e.g. layout, rooms to be used)</a:t>
            </a:r>
          </a:p>
          <a:p>
            <a:pPr marL="285753" indent="-285753">
              <a:buFont typeface="Courier New" panose="02070309020205020404" pitchFamily="49" charset="0"/>
              <a:buChar char="o"/>
            </a:pPr>
            <a:r>
              <a:rPr lang="en-GB" sz="1800" dirty="0">
                <a:solidFill>
                  <a:schemeClr val="bg1"/>
                </a:solidFill>
              </a:rPr>
              <a:t>Discuss the respectful and confidential nature of simulation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93B7547-09E9-4073-839A-226D475E6E79}"/>
              </a:ext>
            </a:extLst>
          </p:cNvPr>
          <p:cNvSpPr txBox="1"/>
          <p:nvPr/>
        </p:nvSpPr>
        <p:spPr>
          <a:xfrm>
            <a:off x="197941" y="8701954"/>
            <a:ext cx="9138353" cy="1464231"/>
          </a:xfrm>
          <a:prstGeom prst="roundRect">
            <a:avLst/>
          </a:prstGeom>
          <a:noFill/>
          <a:ln w="28575">
            <a:solidFill>
              <a:srgbClr val="FBF24F"/>
            </a:solidFill>
          </a:ln>
        </p:spPr>
        <p:txBody>
          <a:bodyPr wrap="square" rtlCol="0">
            <a:spAutoFit/>
          </a:bodyPr>
          <a:lstStyle/>
          <a:p>
            <a:pPr marL="342905" indent="-342905">
              <a:buFont typeface="Courier New" panose="02070309020205020404" pitchFamily="49" charset="0"/>
              <a:buChar char="o"/>
            </a:pPr>
            <a:endParaRPr lang="en-GB" sz="800" dirty="0">
              <a:solidFill>
                <a:schemeClr val="bg1"/>
              </a:solidFill>
            </a:endParaRPr>
          </a:p>
          <a:p>
            <a:pPr marL="342905" indent="-342905">
              <a:buFont typeface="Courier New" panose="02070309020205020404" pitchFamily="49" charset="0"/>
              <a:buChar char="o"/>
            </a:pPr>
            <a:r>
              <a:rPr lang="en-GB" sz="1800" dirty="0">
                <a:solidFill>
                  <a:schemeClr val="bg1"/>
                </a:solidFill>
              </a:rPr>
              <a:t>Clarify objectives and purpose of simulation in healthcare</a:t>
            </a:r>
          </a:p>
          <a:p>
            <a:pPr marL="342905" indent="-342905">
              <a:buFont typeface="Courier New" panose="02070309020205020404" pitchFamily="49" charset="0"/>
              <a:buChar char="o"/>
            </a:pPr>
            <a:r>
              <a:rPr lang="en-GB" sz="1800" dirty="0">
                <a:solidFill>
                  <a:schemeClr val="bg1"/>
                </a:solidFill>
              </a:rPr>
              <a:t>Outline specific course objectives </a:t>
            </a:r>
          </a:p>
          <a:p>
            <a:pPr marL="342905" indent="-342905">
              <a:buFont typeface="Courier New" panose="02070309020205020404" pitchFamily="49" charset="0"/>
              <a:buChar char="o"/>
            </a:pPr>
            <a:r>
              <a:rPr lang="en-GB" sz="1800" dirty="0">
                <a:solidFill>
                  <a:schemeClr val="bg1"/>
                </a:solidFill>
              </a:rPr>
              <a:t>Let candidates know if there will be any form of assessment</a:t>
            </a:r>
          </a:p>
          <a:p>
            <a:pPr marL="342905" indent="-342905">
              <a:buFont typeface="Courier New" panose="02070309020205020404" pitchFamily="49" charset="0"/>
              <a:buChar char="o"/>
            </a:pPr>
            <a:r>
              <a:rPr lang="en-GB" sz="1800" dirty="0">
                <a:solidFill>
                  <a:schemeClr val="bg1"/>
                </a:solidFill>
              </a:rPr>
              <a:t>Enquire about additional learning goals of candidates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78F13C8-C69D-4164-AC6F-B256BF55345F}"/>
              </a:ext>
            </a:extLst>
          </p:cNvPr>
          <p:cNvSpPr txBox="1"/>
          <p:nvPr/>
        </p:nvSpPr>
        <p:spPr>
          <a:xfrm>
            <a:off x="153071" y="10555815"/>
            <a:ext cx="9250188" cy="1770698"/>
          </a:xfrm>
          <a:prstGeom prst="roundRect">
            <a:avLst/>
          </a:prstGeom>
          <a:noFill/>
          <a:ln w="28575">
            <a:solidFill>
              <a:srgbClr val="FBF24F"/>
            </a:solidFill>
          </a:ln>
        </p:spPr>
        <p:txBody>
          <a:bodyPr wrap="square" rtlCol="0">
            <a:spAutoFit/>
          </a:bodyPr>
          <a:lstStyle/>
          <a:p>
            <a:pPr marL="285753" indent="-285753">
              <a:buFont typeface="Courier New" panose="02070309020205020404" pitchFamily="49" charset="0"/>
              <a:buChar char="o"/>
            </a:pPr>
            <a:endParaRPr lang="en-GB" sz="800" dirty="0">
              <a:solidFill>
                <a:schemeClr val="bg1"/>
              </a:solidFill>
            </a:endParaRPr>
          </a:p>
          <a:p>
            <a:pPr marL="285753" indent="-285753">
              <a:buFont typeface="Courier New" panose="02070309020205020404" pitchFamily="49" charset="0"/>
              <a:buChar char="o"/>
            </a:pPr>
            <a:r>
              <a:rPr lang="en-GB" sz="1800" dirty="0">
                <a:solidFill>
                  <a:schemeClr val="bg1"/>
                </a:solidFill>
              </a:rPr>
              <a:t>Ensure candidates know they will not act in roles that differ vastly from their clinical roles</a:t>
            </a:r>
          </a:p>
          <a:p>
            <a:pPr marL="285753" indent="-285753">
              <a:buFont typeface="Courier New" panose="02070309020205020404" pitchFamily="49" charset="0"/>
              <a:buChar char="o"/>
            </a:pPr>
            <a:r>
              <a:rPr lang="en-GB" sz="1800" dirty="0">
                <a:solidFill>
                  <a:schemeClr val="bg1"/>
                </a:solidFill>
              </a:rPr>
              <a:t>Be prepared to respond to scepticism non-defensively, note deviations from your stance</a:t>
            </a:r>
          </a:p>
          <a:p>
            <a:pPr marL="285753" indent="-285753">
              <a:buFont typeface="Courier New" panose="02070309020205020404" pitchFamily="49" charset="0"/>
              <a:buChar char="o"/>
            </a:pPr>
            <a:r>
              <a:rPr lang="en-GB" sz="1800" dirty="0">
                <a:solidFill>
                  <a:schemeClr val="bg1"/>
                </a:solidFill>
              </a:rPr>
              <a:t>The aim: not for candidates to believe sim is real, but to take away clinically relevant learning</a:t>
            </a:r>
          </a:p>
          <a:p>
            <a:pPr marL="285753" indent="-285753">
              <a:buFont typeface="Courier New" panose="02070309020205020404" pitchFamily="49" charset="0"/>
              <a:buChar char="o"/>
            </a:pPr>
            <a:endParaRPr lang="en-GB" sz="1800" dirty="0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62CF475-891E-4A91-A976-83017CC92AD0}"/>
              </a:ext>
            </a:extLst>
          </p:cNvPr>
          <p:cNvSpPr/>
          <p:nvPr/>
        </p:nvSpPr>
        <p:spPr>
          <a:xfrm>
            <a:off x="8700757" y="5198415"/>
            <a:ext cx="648071" cy="760142"/>
          </a:xfrm>
          <a:prstGeom prst="rect">
            <a:avLst/>
          </a:prstGeom>
          <a:solidFill>
            <a:srgbClr val="01B9AF"/>
          </a:solidFill>
          <a:ln>
            <a:solidFill>
              <a:srgbClr val="01B9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61FF3CC-A41F-413D-8945-F3963A632727}"/>
              </a:ext>
            </a:extLst>
          </p:cNvPr>
          <p:cNvSpPr/>
          <p:nvPr/>
        </p:nvSpPr>
        <p:spPr>
          <a:xfrm rot="5400000">
            <a:off x="8703397" y="7711204"/>
            <a:ext cx="888200" cy="511524"/>
          </a:xfrm>
          <a:prstGeom prst="rect">
            <a:avLst/>
          </a:prstGeom>
          <a:solidFill>
            <a:srgbClr val="01B9AF"/>
          </a:solidFill>
          <a:ln>
            <a:solidFill>
              <a:srgbClr val="01B9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2" name="Graphic 11" descr="Clock">
            <a:extLst>
              <a:ext uri="{FF2B5EF4-FFF2-40B4-BE49-F238E27FC236}">
                <a16:creationId xmlns:a16="http://schemas.microsoft.com/office/drawing/2014/main" id="{6FAE8DE8-5A09-4F70-861B-460D6D0E69A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889489" y="5252644"/>
            <a:ext cx="619799" cy="61979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7370A01-598A-4863-A6F1-427061CD303E}"/>
              </a:ext>
            </a:extLst>
          </p:cNvPr>
          <p:cNvSpPr txBox="1"/>
          <p:nvPr/>
        </p:nvSpPr>
        <p:spPr>
          <a:xfrm>
            <a:off x="357462" y="10247546"/>
            <a:ext cx="3270730" cy="477054"/>
          </a:xfrm>
          <a:prstGeom prst="rect">
            <a:avLst/>
          </a:prstGeom>
          <a:solidFill>
            <a:srgbClr val="01B9AF"/>
          </a:solidFill>
        </p:spPr>
        <p:txBody>
          <a:bodyPr wrap="square" rtlCol="0">
            <a:spAutoFit/>
          </a:bodyPr>
          <a:lstStyle/>
          <a:p>
            <a:pPr lvl="0"/>
            <a:r>
              <a:rPr lang="en-GB" dirty="0">
                <a:solidFill>
                  <a:srgbClr val="FBF24F"/>
                </a:solidFill>
              </a:rPr>
              <a:t>Discuss fiction contract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7E30386-2710-49A8-80C9-587496F94AC9}"/>
              </a:ext>
            </a:extLst>
          </p:cNvPr>
          <p:cNvSpPr txBox="1"/>
          <p:nvPr/>
        </p:nvSpPr>
        <p:spPr>
          <a:xfrm>
            <a:off x="357462" y="4480849"/>
            <a:ext cx="3558762" cy="477054"/>
          </a:xfrm>
          <a:prstGeom prst="rect">
            <a:avLst/>
          </a:prstGeom>
          <a:solidFill>
            <a:srgbClr val="01B9AF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BF24F"/>
                </a:solidFill>
              </a:rPr>
              <a:t>Establish a secure setting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9B734BD-214B-4CF8-BD04-85CE4856987C}"/>
              </a:ext>
            </a:extLst>
          </p:cNvPr>
          <p:cNvSpPr txBox="1"/>
          <p:nvPr/>
        </p:nvSpPr>
        <p:spPr>
          <a:xfrm>
            <a:off x="357463" y="6642009"/>
            <a:ext cx="4443138" cy="477054"/>
          </a:xfrm>
          <a:prstGeom prst="rect">
            <a:avLst/>
          </a:prstGeom>
          <a:solidFill>
            <a:srgbClr val="01B9AF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BF24F"/>
                </a:solidFill>
              </a:rPr>
              <a:t>Explore simulation experiences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F0F9E46-780D-4FAF-8634-3412D89A8D3A}"/>
              </a:ext>
            </a:extLst>
          </p:cNvPr>
          <p:cNvSpPr txBox="1"/>
          <p:nvPr/>
        </p:nvSpPr>
        <p:spPr>
          <a:xfrm>
            <a:off x="357462" y="8490758"/>
            <a:ext cx="3558762" cy="477054"/>
          </a:xfrm>
          <a:prstGeom prst="rect">
            <a:avLst/>
          </a:prstGeom>
          <a:solidFill>
            <a:srgbClr val="01B9AF"/>
          </a:solidFill>
        </p:spPr>
        <p:txBody>
          <a:bodyPr wrap="square" rtlCol="0">
            <a:spAutoFit/>
          </a:bodyPr>
          <a:lstStyle/>
          <a:p>
            <a:r>
              <a:rPr lang="en-GB">
                <a:solidFill>
                  <a:srgbClr val="FBF24F"/>
                </a:solidFill>
              </a:rPr>
              <a:t>Agree learning </a:t>
            </a:r>
            <a:r>
              <a:rPr lang="en-GB" dirty="0">
                <a:solidFill>
                  <a:srgbClr val="FBF24F"/>
                </a:solidFill>
              </a:rPr>
              <a:t>objectives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A383283-33D8-447B-B5AF-4EF4FE91A349}"/>
              </a:ext>
            </a:extLst>
          </p:cNvPr>
          <p:cNvSpPr txBox="1"/>
          <p:nvPr/>
        </p:nvSpPr>
        <p:spPr>
          <a:xfrm>
            <a:off x="204440" y="3487861"/>
            <a:ext cx="9138354" cy="851297"/>
          </a:xfrm>
          <a:prstGeom prst="roundRect">
            <a:avLst/>
          </a:prstGeom>
          <a:noFill/>
          <a:ln w="28575">
            <a:solidFill>
              <a:srgbClr val="FBF24F"/>
            </a:solidFill>
          </a:ln>
        </p:spPr>
        <p:txBody>
          <a:bodyPr wrap="square" rtlCol="0">
            <a:spAutoFit/>
          </a:bodyPr>
          <a:lstStyle/>
          <a:p>
            <a:pPr marL="342905" indent="-342905">
              <a:buFont typeface="Courier New" panose="02070309020205020404" pitchFamily="49" charset="0"/>
              <a:buChar char="o"/>
            </a:pPr>
            <a:endParaRPr lang="en-GB" sz="800" dirty="0">
              <a:solidFill>
                <a:schemeClr val="bg1"/>
              </a:solidFill>
            </a:endParaRPr>
          </a:p>
          <a:p>
            <a:pPr marL="342905" indent="-342905">
              <a:buFont typeface="Courier New" panose="02070309020205020404" pitchFamily="49" charset="0"/>
              <a:buChar char="o"/>
            </a:pPr>
            <a:r>
              <a:rPr lang="en-GB" sz="1800" dirty="0">
                <a:solidFill>
                  <a:schemeClr val="bg1"/>
                </a:solidFill>
              </a:rPr>
              <a:t>Establish a baseline stance: E.g. Warm, curious, holding the learner in positive regard</a:t>
            </a:r>
          </a:p>
          <a:p>
            <a:pPr marL="342905" indent="-342905">
              <a:buFont typeface="Courier New" panose="02070309020205020404" pitchFamily="49" charset="0"/>
              <a:buChar char="o"/>
            </a:pPr>
            <a:r>
              <a:rPr lang="en-GB" sz="1800" dirty="0">
                <a:solidFill>
                  <a:schemeClr val="bg1"/>
                </a:solidFill>
              </a:rPr>
              <a:t>Prepare to check in and reflect on this throughout the session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93FEAFD-B920-4559-A1FD-E3CD3FB4D993}"/>
              </a:ext>
            </a:extLst>
          </p:cNvPr>
          <p:cNvSpPr txBox="1"/>
          <p:nvPr/>
        </p:nvSpPr>
        <p:spPr>
          <a:xfrm>
            <a:off x="357463" y="3198976"/>
            <a:ext cx="2598241" cy="477054"/>
          </a:xfrm>
          <a:prstGeom prst="rect">
            <a:avLst/>
          </a:prstGeom>
          <a:solidFill>
            <a:srgbClr val="01B9AF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BF24F"/>
                </a:solidFill>
              </a:rPr>
              <a:t>Check your stance</a:t>
            </a:r>
          </a:p>
        </p:txBody>
      </p:sp>
      <p:pic>
        <p:nvPicPr>
          <p:cNvPr id="278" name="Picture 27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83874">
            <a:off x="8655305" y="7361710"/>
            <a:ext cx="1088162" cy="1538603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3EF542A0-B7AE-4845-AFF3-F9C602C7D681}"/>
              </a:ext>
            </a:extLst>
          </p:cNvPr>
          <p:cNvSpPr/>
          <p:nvPr/>
        </p:nvSpPr>
        <p:spPr>
          <a:xfrm rot="5400000">
            <a:off x="8746586" y="9046831"/>
            <a:ext cx="784618" cy="511524"/>
          </a:xfrm>
          <a:prstGeom prst="rect">
            <a:avLst/>
          </a:prstGeom>
          <a:solidFill>
            <a:srgbClr val="01B9AF"/>
          </a:solidFill>
          <a:ln>
            <a:solidFill>
              <a:srgbClr val="01B9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2C12F56-CA9F-48C0-8D01-811587D7081B}"/>
              </a:ext>
            </a:extLst>
          </p:cNvPr>
          <p:cNvSpPr/>
          <p:nvPr/>
        </p:nvSpPr>
        <p:spPr>
          <a:xfrm rot="5400000">
            <a:off x="8850964" y="10422639"/>
            <a:ext cx="888200" cy="511524"/>
          </a:xfrm>
          <a:prstGeom prst="rect">
            <a:avLst/>
          </a:prstGeom>
          <a:solidFill>
            <a:srgbClr val="01B9AF"/>
          </a:solidFill>
          <a:ln>
            <a:solidFill>
              <a:srgbClr val="01B9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D985575-67AB-4529-86B0-615BA7028D83}"/>
              </a:ext>
            </a:extLst>
          </p:cNvPr>
          <p:cNvSpPr/>
          <p:nvPr/>
        </p:nvSpPr>
        <p:spPr>
          <a:xfrm rot="5400000">
            <a:off x="8606609" y="2945023"/>
            <a:ext cx="890799" cy="702503"/>
          </a:xfrm>
          <a:prstGeom prst="rect">
            <a:avLst/>
          </a:prstGeom>
          <a:solidFill>
            <a:srgbClr val="01B9AF"/>
          </a:solidFill>
          <a:ln>
            <a:solidFill>
              <a:srgbClr val="01B9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Graphic 5" descr="Thought bubble">
            <a:extLst>
              <a:ext uri="{FF2B5EF4-FFF2-40B4-BE49-F238E27FC236}">
                <a16:creationId xmlns:a16="http://schemas.microsoft.com/office/drawing/2014/main" id="{8BC35B05-6B66-41CD-BC6E-AA776C4C318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763966" y="3064109"/>
            <a:ext cx="758420" cy="758420"/>
          </a:xfrm>
          <a:prstGeom prst="rect">
            <a:avLst/>
          </a:prstGeom>
        </p:spPr>
      </p:pic>
      <p:pic>
        <p:nvPicPr>
          <p:cNvPr id="11" name="Graphic 10" descr="Drama">
            <a:extLst>
              <a:ext uri="{FF2B5EF4-FFF2-40B4-BE49-F238E27FC236}">
                <a16:creationId xmlns:a16="http://schemas.microsoft.com/office/drawing/2014/main" id="{B33F8B40-E08D-4535-8826-32209D0C421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880758" y="10428819"/>
            <a:ext cx="705878" cy="705878"/>
          </a:xfrm>
          <a:prstGeom prst="rect">
            <a:avLst/>
          </a:prstGeom>
        </p:spPr>
      </p:pic>
      <p:pic>
        <p:nvPicPr>
          <p:cNvPr id="18" name="Graphic 17" descr="Chat">
            <a:extLst>
              <a:ext uri="{FF2B5EF4-FFF2-40B4-BE49-F238E27FC236}">
                <a16:creationId xmlns:a16="http://schemas.microsoft.com/office/drawing/2014/main" id="{D642A8AD-70BC-4F0D-B9C4-764070FD8FC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737768" y="8879619"/>
            <a:ext cx="784618" cy="78461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923471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615314" cy="466746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IMAGE</a:t>
            </a:r>
          </a:p>
        </p:txBody>
      </p:sp>
      <p:sp>
        <p:nvSpPr>
          <p:cNvPr id="267" name="Rectangle 127"/>
          <p:cNvSpPr/>
          <p:nvPr/>
        </p:nvSpPr>
        <p:spPr>
          <a:xfrm rot="16200000">
            <a:off x="-1593144" y="1593142"/>
            <a:ext cx="12801600" cy="9615316"/>
          </a:xfrm>
          <a:prstGeom prst="rect">
            <a:avLst/>
          </a:prstGeom>
          <a:solidFill>
            <a:srgbClr val="01B9A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457206">
              <a:defRPr/>
            </a:pPr>
            <a:endParaRPr lang="en-GB" sz="1800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16094" y="5029201"/>
            <a:ext cx="872957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b="1" dirty="0">
                <a:solidFill>
                  <a:srgbClr val="FBF2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Keep in touch:</a:t>
            </a:r>
          </a:p>
          <a:p>
            <a:pPr algn="ctr"/>
            <a:endParaRPr lang="en-GB" sz="3600" b="1" dirty="0">
              <a:solidFill>
                <a:srgbClr val="FBF24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GB" sz="2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gareth.drake@gosh.nhs.uk</a:t>
            </a:r>
            <a:endParaRPr lang="en-GB" sz="24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GB" sz="2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simulation@gosh.nhs.uk</a:t>
            </a:r>
            <a:endParaRPr lang="en-GB" sz="24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GB" sz="24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14113" y="1440691"/>
            <a:ext cx="9629427" cy="72010"/>
          </a:xfrm>
          <a:prstGeom prst="rect">
            <a:avLst/>
          </a:prstGeom>
          <a:solidFill>
            <a:srgbClr val="FBF2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89" name="Picture 288"/>
          <p:cNvPicPr>
            <a:picLocks noChangeAspect="1"/>
          </p:cNvPicPr>
          <p:nvPr/>
        </p:nvPicPr>
        <p:blipFill>
          <a:blip r:embed="rId5">
            <a:clrChange>
              <a:clrFrom>
                <a:srgbClr val="01B9AF"/>
              </a:clrFrom>
              <a:clrTo>
                <a:srgbClr val="01B9A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4427" y="470495"/>
            <a:ext cx="1833762" cy="75775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2516" y="470495"/>
            <a:ext cx="1999095" cy="75141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62CF475-891E-4A91-A976-83017CC92AD0}"/>
              </a:ext>
            </a:extLst>
          </p:cNvPr>
          <p:cNvSpPr/>
          <p:nvPr/>
        </p:nvSpPr>
        <p:spPr>
          <a:xfrm>
            <a:off x="8700757" y="5198415"/>
            <a:ext cx="648071" cy="760142"/>
          </a:xfrm>
          <a:prstGeom prst="rect">
            <a:avLst/>
          </a:prstGeom>
          <a:solidFill>
            <a:srgbClr val="01B9AF"/>
          </a:solidFill>
          <a:ln>
            <a:solidFill>
              <a:srgbClr val="01B9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61FF3CC-A41F-413D-8945-F3963A632727}"/>
              </a:ext>
            </a:extLst>
          </p:cNvPr>
          <p:cNvSpPr/>
          <p:nvPr/>
        </p:nvSpPr>
        <p:spPr>
          <a:xfrm rot="5400000">
            <a:off x="8703397" y="7711204"/>
            <a:ext cx="888200" cy="511524"/>
          </a:xfrm>
          <a:prstGeom prst="rect">
            <a:avLst/>
          </a:prstGeom>
          <a:solidFill>
            <a:srgbClr val="01B9AF"/>
          </a:solidFill>
          <a:ln>
            <a:solidFill>
              <a:srgbClr val="01B9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2" name="Graphic 11" descr="Clock">
            <a:extLst>
              <a:ext uri="{FF2B5EF4-FFF2-40B4-BE49-F238E27FC236}">
                <a16:creationId xmlns:a16="http://schemas.microsoft.com/office/drawing/2014/main" id="{6FAE8DE8-5A09-4F70-861B-460D6D0E69A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743642" y="10262656"/>
            <a:ext cx="1101530" cy="1101530"/>
          </a:xfrm>
          <a:prstGeom prst="rect">
            <a:avLst/>
          </a:prstGeom>
        </p:spPr>
      </p:pic>
      <p:pic>
        <p:nvPicPr>
          <p:cNvPr id="278" name="Picture 27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83874">
            <a:off x="3557363" y="9936269"/>
            <a:ext cx="2113244" cy="2988014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3EF542A0-B7AE-4845-AFF3-F9C602C7D681}"/>
              </a:ext>
            </a:extLst>
          </p:cNvPr>
          <p:cNvSpPr/>
          <p:nvPr/>
        </p:nvSpPr>
        <p:spPr>
          <a:xfrm rot="5400000">
            <a:off x="8746586" y="9046831"/>
            <a:ext cx="784618" cy="511524"/>
          </a:xfrm>
          <a:prstGeom prst="rect">
            <a:avLst/>
          </a:prstGeom>
          <a:solidFill>
            <a:srgbClr val="01B9AF"/>
          </a:solidFill>
          <a:ln>
            <a:solidFill>
              <a:srgbClr val="01B9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2C12F56-CA9F-48C0-8D01-811587D7081B}"/>
              </a:ext>
            </a:extLst>
          </p:cNvPr>
          <p:cNvSpPr/>
          <p:nvPr/>
        </p:nvSpPr>
        <p:spPr>
          <a:xfrm rot="5400000">
            <a:off x="8850964" y="10422639"/>
            <a:ext cx="888200" cy="511524"/>
          </a:xfrm>
          <a:prstGeom prst="rect">
            <a:avLst/>
          </a:prstGeom>
          <a:solidFill>
            <a:srgbClr val="01B9AF"/>
          </a:solidFill>
          <a:ln>
            <a:solidFill>
              <a:srgbClr val="01B9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D985575-67AB-4529-86B0-615BA7028D83}"/>
              </a:ext>
            </a:extLst>
          </p:cNvPr>
          <p:cNvSpPr/>
          <p:nvPr/>
        </p:nvSpPr>
        <p:spPr>
          <a:xfrm rot="5400000">
            <a:off x="8606609" y="2945023"/>
            <a:ext cx="890799" cy="702503"/>
          </a:xfrm>
          <a:prstGeom prst="rect">
            <a:avLst/>
          </a:prstGeom>
          <a:solidFill>
            <a:srgbClr val="01B9AF"/>
          </a:solidFill>
          <a:ln>
            <a:solidFill>
              <a:srgbClr val="01B9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Graphic 5" descr="Thought bubble">
            <a:extLst>
              <a:ext uri="{FF2B5EF4-FFF2-40B4-BE49-F238E27FC236}">
                <a16:creationId xmlns:a16="http://schemas.microsoft.com/office/drawing/2014/main" id="{8BC35B05-6B66-41CD-BC6E-AA776C4C318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16534" y="10513091"/>
            <a:ext cx="1595005" cy="1595005"/>
          </a:xfrm>
          <a:prstGeom prst="rect">
            <a:avLst/>
          </a:prstGeom>
        </p:spPr>
      </p:pic>
      <p:pic>
        <p:nvPicPr>
          <p:cNvPr id="11" name="Graphic 10" descr="Drama">
            <a:extLst>
              <a:ext uri="{FF2B5EF4-FFF2-40B4-BE49-F238E27FC236}">
                <a16:creationId xmlns:a16="http://schemas.microsoft.com/office/drawing/2014/main" id="{B33F8B40-E08D-4535-8826-32209D0C4213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740248" y="10480536"/>
            <a:ext cx="1265948" cy="1265948"/>
          </a:xfrm>
          <a:prstGeom prst="rect">
            <a:avLst/>
          </a:prstGeom>
        </p:spPr>
      </p:pic>
      <p:pic>
        <p:nvPicPr>
          <p:cNvPr id="18" name="Graphic 17" descr="Chat">
            <a:extLst>
              <a:ext uri="{FF2B5EF4-FFF2-40B4-BE49-F238E27FC236}">
                <a16:creationId xmlns:a16="http://schemas.microsoft.com/office/drawing/2014/main" id="{D642A8AD-70BC-4F0D-B9C4-764070FD8FC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433787" y="9741547"/>
            <a:ext cx="1688729" cy="1688729"/>
          </a:xfrm>
          <a:prstGeom prst="rect">
            <a:avLst/>
          </a:prstGeom>
        </p:spPr>
      </p:pic>
      <p:sp>
        <p:nvSpPr>
          <p:cNvPr id="28" name="Rectangle 27"/>
          <p:cNvSpPr/>
          <p:nvPr/>
        </p:nvSpPr>
        <p:spPr>
          <a:xfrm>
            <a:off x="357462" y="1780524"/>
            <a:ext cx="87295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FBF2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GOSH Pre-simulation Briefing Guide  </a:t>
            </a:r>
          </a:p>
          <a:p>
            <a:pPr>
              <a:lnSpc>
                <a:spcPct val="150000"/>
              </a:lnSpc>
            </a:pPr>
            <a:r>
              <a:rPr lang="en-GB" sz="2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Tips to create a psychologically safe learning environment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262814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Custom 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EDED2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1E6ED32796A1145880AA5B8D76554D0" ma:contentTypeVersion="16" ma:contentTypeDescription="Create a new document." ma:contentTypeScope="" ma:versionID="32607a53b870d993aac3db71c905d924">
  <xsd:schema xmlns:xsd="http://www.w3.org/2001/XMLSchema" xmlns:xs="http://www.w3.org/2001/XMLSchema" xmlns:p="http://schemas.microsoft.com/office/2006/metadata/properties" xmlns:ns2="606d4bb8-9c1f-426a-bd97-f09ee164aed9" xmlns:ns3="93f8fd81-e16b-4126-a8e9-b2ee8a61e2ab" xmlns:ns4="3f6f02f3-36e5-4e22-9dd2-4c5e770f3ab7" targetNamespace="http://schemas.microsoft.com/office/2006/metadata/properties" ma:root="true" ma:fieldsID="2877fcb1ecd584f1e7891843d1a3b589" ns2:_="" ns3:_="" ns4:_="">
    <xsd:import namespace="606d4bb8-9c1f-426a-bd97-f09ee164aed9"/>
    <xsd:import namespace="93f8fd81-e16b-4126-a8e9-b2ee8a61e2ab"/>
    <xsd:import namespace="3f6f02f3-36e5-4e22-9dd2-4c5e770f3ab7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2:SharedWithUsers" minOccurs="0"/>
                <xsd:element ref="ns2:SharedWithDetails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6d4bb8-9c1f-426a-bd97-f09ee164aed9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f8fd81-e16b-4126-a8e9-b2ee8a61e2a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MediaServiceAutoTags" ma:index="19" nillable="true" ma:displayName="Tags" ma:internalName="MediaServiceAutoTags" ma:readOnly="true">
      <xsd:simpleType>
        <xsd:restriction base="dms:Text"/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5" nillable="true" ma:taxonomy="true" ma:internalName="lcf76f155ced4ddcb4097134ff3c332f" ma:taxonomyFieldName="MediaServiceImageTags" ma:displayName="Image Tags" ma:readOnly="false" ma:fieldId="{5cf76f15-5ced-4ddc-b409-7134ff3c332f}" ma:taxonomyMulti="true" ma:sspId="3ca0b12d-6f22-4b65-b254-9421d2853f7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6f02f3-36e5-4e22-9dd2-4c5e770f3ab7" elementFormDefault="qualified">
    <xsd:import namespace="http://schemas.microsoft.com/office/2006/documentManagement/types"/>
    <xsd:import namespace="http://schemas.microsoft.com/office/infopath/2007/PartnerControls"/>
    <xsd:element name="TaxCatchAll" ma:index="26" nillable="true" ma:displayName="Taxonomy Catch All Column" ma:hidden="true" ma:list="{f35a8a60-59b7-4dfa-8849-e12a441a770c}" ma:internalName="TaxCatchAll" ma:showField="CatchAllData" ma:web="606d4bb8-9c1f-426a-bd97-f09ee164aed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6B330F4-4A56-45E8-BD23-69C97186AB6B}"/>
</file>

<file path=customXml/itemProps2.xml><?xml version="1.0" encoding="utf-8"?>
<ds:datastoreItem xmlns:ds="http://schemas.openxmlformats.org/officeDocument/2006/customXml" ds:itemID="{DDB47CFE-A40D-4338-8988-F1468DE2A80B}"/>
</file>

<file path=customXml/itemProps3.xml><?xml version="1.0" encoding="utf-8"?>
<ds:datastoreItem xmlns:ds="http://schemas.openxmlformats.org/officeDocument/2006/customXml" ds:itemID="{53CA8A7F-FB23-4385-896E-25408806E59C}"/>
</file>

<file path=docProps/app.xml><?xml version="1.0" encoding="utf-8"?>
<Properties xmlns="http://schemas.openxmlformats.org/officeDocument/2006/extended-properties" xmlns:vt="http://schemas.openxmlformats.org/officeDocument/2006/docPropsVTypes">
  <TotalTime>5507</TotalTime>
  <Words>270</Words>
  <Application>Microsoft Office PowerPoint</Application>
  <PresentationFormat>A3 Paper (297x420 mm)</PresentationFormat>
  <Paragraphs>36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Courier New</vt:lpstr>
      <vt:lpstr>Office Theme</vt:lpstr>
      <vt:lpstr>PowerPoint Presentation</vt:lpstr>
      <vt:lpstr>PowerPoint Presentation</vt:lpstr>
    </vt:vector>
  </TitlesOfParts>
  <Company>Great Ormond Street Hospital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Speakman</dc:creator>
  <cp:lastModifiedBy>Emma Broughton</cp:lastModifiedBy>
  <cp:revision>85</cp:revision>
  <cp:lastPrinted>2018-10-01T12:52:49Z</cp:lastPrinted>
  <dcterms:created xsi:type="dcterms:W3CDTF">2018-07-12T08:58:14Z</dcterms:created>
  <dcterms:modified xsi:type="dcterms:W3CDTF">2022-09-23T08:47:08Z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BED45D85-EF15-40A0-85B7-F5899EDB554C</vt:lpwstr>
  </property>
  <property fmtid="{D5CDD505-2E9C-101B-9397-08002B2CF9AE}" pid="3" name="ArticulatePath">
    <vt:lpwstr>Clinical Simulation Centre - Poster Designs in GLA Format</vt:lpwstr>
  </property>
</Properties>
</file>